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361" r:id="rId3"/>
    <p:sldId id="378" r:id="rId4"/>
    <p:sldId id="368" r:id="rId5"/>
    <p:sldId id="376" r:id="rId6"/>
    <p:sldId id="377" r:id="rId7"/>
    <p:sldId id="375" r:id="rId8"/>
    <p:sldId id="373" r:id="rId9"/>
    <p:sldId id="3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4B7D"/>
    <a:srgbClr val="B0D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ECBD68-70E1-41B7-8110-5A53C810D9EB}" v="4" dt="2023-02-08T22:24:19.5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64" autoAdjust="0"/>
    <p:restoredTop sz="78966" autoAdjust="0"/>
  </p:normalViewPr>
  <p:slideViewPr>
    <p:cSldViewPr snapToGrid="0" snapToObjects="1">
      <p:cViewPr varScale="1">
        <p:scale>
          <a:sx n="90" d="100"/>
          <a:sy n="90" d="100"/>
        </p:scale>
        <p:origin x="696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2" d="100"/>
          <a:sy n="102" d="100"/>
        </p:scale>
        <p:origin x="400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6500F8-C9D7-0145-8EDA-4BE9820FB474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1294E-3AF3-E849-AEDA-8C49D55EE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64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1294E-3AF3-E849-AEDA-8C49D55EE5C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269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1294E-3AF3-E849-AEDA-8C49D55EE5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5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1294E-3AF3-E849-AEDA-8C49D55EE5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14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1294E-3AF3-E849-AEDA-8C49D55EE5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54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1294E-3AF3-E849-AEDA-8C49D55EE5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20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1294E-3AF3-E849-AEDA-8C49D55EE5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005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1294E-3AF3-E849-AEDA-8C49D55EE5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00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1294E-3AF3-E849-AEDA-8C49D55EE5C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9552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1294E-3AF3-E849-AEDA-8C49D55EE5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054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epartment of revenue logo.">
            <a:extLst>
              <a:ext uri="{FF2B5EF4-FFF2-40B4-BE49-F238E27FC236}">
                <a16:creationId xmlns:a16="http://schemas.microsoft.com/office/drawing/2014/main" id="{FC823220-4715-2C4A-8136-64880F23C3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0">
            <a:noFill/>
          </a:ln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D654D-C897-C840-A868-5518CC7FE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9D4BC-5A9F-6B42-A47F-23BE08A7C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92E38-3109-AD4B-890C-BD827856B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3893EE45-748F-764F-84F2-CCD7615C7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9409" y="3545010"/>
            <a:ext cx="5943600" cy="929822"/>
          </a:xfrm>
        </p:spPr>
        <p:txBody>
          <a:bodyPr anchor="b" anchorCtr="0">
            <a:normAutofit/>
          </a:bodyPr>
          <a:lstStyle>
            <a:lvl1pPr>
              <a:defRPr sz="3600" b="0" i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BA76283-4346-2445-B87D-06001C19585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99408" y="4481866"/>
            <a:ext cx="5943600" cy="401892"/>
          </a:xfrm>
        </p:spPr>
        <p:txBody>
          <a:bodyPr anchor="b" anchorCtr="0">
            <a:noAutofit/>
          </a:bodyPr>
          <a:lstStyle>
            <a:lvl1pPr marL="0" indent="0">
              <a:buNone/>
              <a:defRPr sz="2400" b="0" i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77"/>
              </a:defRPr>
            </a:lvl1pPr>
          </a:lstStyle>
          <a:p>
            <a:pPr lvl="0"/>
            <a:r>
              <a:rPr lang="en-US" dirty="0"/>
              <a:t>Click to edit subtitle text</a:t>
            </a:r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41F29364-FBD7-EF46-94A5-1316BE4D19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99407" y="4890792"/>
            <a:ext cx="5943600" cy="488468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0" i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77"/>
              </a:defRPr>
            </a:lvl1pPr>
          </a:lstStyle>
          <a:p>
            <a:pPr lvl="0"/>
            <a:r>
              <a:rPr lang="en-US" dirty="0"/>
              <a:t>Click to edit Presenter’s name(s), Date</a:t>
            </a:r>
          </a:p>
        </p:txBody>
      </p:sp>
    </p:spTree>
    <p:extLst>
      <p:ext uri="{BB962C8B-B14F-4D97-AF65-F5344CB8AC3E}">
        <p14:creationId xmlns:p14="http://schemas.microsoft.com/office/powerpoint/2010/main" val="422386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12702-07CE-3A40-95BB-6E5AAA40E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4CCDC-91E2-B34F-9A9D-3CBE083FA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9EEEA-D0C7-444A-B170-C578D87B9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B41DC1-34DC-FF43-870C-E59DB22DE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BBA868-8090-C34C-AABE-2543E5365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D25ED-07B8-7E4B-8C7A-E11D481E5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079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kk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35912-49BC-D046-AC41-70202F770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0FD05-1869-D945-98EB-24438859A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aseline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77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A4F5C-3BB4-E04A-89BE-52DFCE160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6FBB4-EF10-BD47-B2FC-D2314A57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30B2F-3A59-814C-BB7E-71E209E92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63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0CCC-64D5-0E4A-8400-E3CBF2E87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3AE307-3C22-A842-8AFE-803A390F0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3D6417-EA93-AE42-887C-A4970DC780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6A62A-3589-D64A-8315-DFACEDCC8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781DC7-AD5F-7243-AACB-368298AFA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EC72FA-565B-A445-8C65-7980C0EDF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8428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BC680-4F42-564C-A994-726359126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DE9D08-43BE-D842-8749-24C0ADF57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8727B-53FE-C146-8094-12544AAE8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DEF95-D862-3F4E-98AA-96B09079D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7B42B-1913-B340-8060-F475E896F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18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7D5872-C1D4-FE4E-921A-1E614FFA92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F89743-8E61-1B44-9175-1EF1708B7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EBC82-A1A7-894D-8DB1-6643989D6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A7BF3-38F4-A148-AAB6-83D276221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0F49E-8763-A445-8695-3A0420A9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1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35912-49BC-D046-AC41-70202F770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0FD05-1869-D945-98EB-24438859A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226287" cy="4351338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A4F5C-3BB4-E04A-89BE-52DFCE160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6FBB4-EF10-BD47-B2FC-D2314A57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30B2F-3A59-814C-BB7E-71E209E92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35912-49BC-D046-AC41-70202F770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0FD05-1869-D945-98EB-24438859A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226287" cy="435133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A4F5C-3BB4-E04A-89BE-52DFCE160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6FBB4-EF10-BD47-B2FC-D2314A57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30B2F-3A59-814C-BB7E-71E209E92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933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48D2D-899C-0B4F-A634-0E834416E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A545FE-3058-AE43-9E72-C3AC4A489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FB660-C6DC-0B4C-873E-56EC85D27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EDC53-A89D-504E-9F8E-B2F6F82AE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B9E1C-843B-5C43-B93B-52E2DD4B4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07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5D0AB-6171-A946-BABB-145717138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BD61E2-FC38-EB43-B144-A70DBF148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83C270-48F7-0A45-8A24-520F04722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C5817-2754-0647-AD0A-4FBFEFF0D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867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AB01C-C633-4F4D-94FF-F6FB189C2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1D79E-0530-4849-83EA-6A7C4D837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198156-9BA7-DE4D-B3E1-FE5467071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9333B9-4A2F-904C-A2A2-932C4E142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A17B9-DC8C-D342-8102-A2F804156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A69FC3-AD4D-534F-8886-E8B4DC189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03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1D6B3-0A79-EF44-B13C-1BA2AD7CF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A40C06-2899-0242-ABBA-54B425B74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D207FE-B772-C843-8B7D-3DEC5FAA2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3A0220-C2F5-024F-B522-A19738F9B1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BC15A5-A015-6040-B414-F000C97333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D5FE52-68B3-AB47-BAD3-B632FB38B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3842D1-F1FB-2D4F-BC20-E0960E0E7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DAB5AC-8383-D449-8C6C-8C12F80C6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862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EEE2E-59B7-B744-8241-5EAA9B25B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50A07F-8B6B-C64E-904F-034A53AF7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1DA435-94EF-0F4A-A331-30E342BDE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531C37-88EC-3240-BA65-CD2B937B0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1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937975-090B-674D-BD40-DC2D26337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850033-AC4F-F443-9C1F-09D16A42B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2073D-4F2F-0941-AB50-082BE7196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928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2E81153-2822-6441-A541-6D72F234DAE8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0"/>
            <a:ext cx="12192000" cy="16383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D5CFB5-AEF6-2141-B596-F9DB7EE9D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2A1C1-C231-4140-8113-01B923CB7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A1AC5E-16F5-0E41-9B93-D471044B1B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AF865-C908-824C-828C-2ED8262B90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6EA40-C80C-C046-AC96-9DEB5E92C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775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62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61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orkingfamiliescredit.wa.gov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orkingfamiliescredit.wa.gov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erlaG@dor.wa.gov" TargetMode="External"/><Relationship Id="rId4" Type="http://schemas.openxmlformats.org/officeDocument/2006/relationships/hyperlink" Target="mailto:KevinD@dor.w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erson carrying a person on his back&#10;&#10;Description automatically generated with medium confidence">
            <a:extLst>
              <a:ext uri="{FF2B5EF4-FFF2-40B4-BE49-F238E27FC236}">
                <a16:creationId xmlns:a16="http://schemas.microsoft.com/office/drawing/2014/main" id="{02B6E861-37F0-4640-BA89-1241306042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0"/>
            <a:ext cx="12188952" cy="6858000"/>
          </a:xfrm>
          <a:prstGeom prst="rect">
            <a:avLst/>
          </a:prstGeom>
        </p:spPr>
      </p:pic>
      <p:sp>
        <p:nvSpPr>
          <p:cNvPr id="9" name="object 2">
            <a:extLst>
              <a:ext uri="{FF2B5EF4-FFF2-40B4-BE49-F238E27FC236}">
                <a16:creationId xmlns:a16="http://schemas.microsoft.com/office/drawing/2014/main" id="{9CDD6904-58C3-4A57-B58E-BC2BFBC1BD9A}"/>
              </a:ext>
            </a:extLst>
          </p:cNvPr>
          <p:cNvSpPr txBox="1">
            <a:spLocks/>
          </p:cNvSpPr>
          <p:nvPr/>
        </p:nvSpPr>
        <p:spPr>
          <a:xfrm>
            <a:off x="382771" y="637467"/>
            <a:ext cx="9431079" cy="2791533"/>
          </a:xfrm>
          <a:prstGeom prst="rect">
            <a:avLst/>
          </a:prstGeom>
        </p:spPr>
        <p:txBody>
          <a:bodyPr vert="horz" wrap="square" lIns="0" tIns="12700" rIns="0" bIns="0" rtlCol="0" anchor="b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77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s-MX" b="1" dirty="0">
                <a:solidFill>
                  <a:srgbClr val="104B7D"/>
                </a:solidFill>
                <a:latin typeface="Arial Black" panose="020B0A04020102020204" pitchFamily="34" charset="0"/>
                <a:cs typeface="Calibri" pitchFamily="34" charset="0"/>
              </a:rPr>
              <a:t>Crédito Tributario para Familias Trabajadoras de Washington</a:t>
            </a:r>
          </a:p>
          <a:p>
            <a:pPr marL="12700">
              <a:spcBef>
                <a:spcPts val="100"/>
              </a:spcBef>
            </a:pPr>
            <a:endParaRPr lang="en-US" sz="2800" b="1" spc="-60" dirty="0">
              <a:solidFill>
                <a:srgbClr val="104B7D"/>
              </a:solidFill>
              <a:latin typeface="Arial Black" panose="020B0A04020102020204" pitchFamily="34" charset="0"/>
              <a:cs typeface="Calibri" pitchFamily="34" charset="0"/>
            </a:endParaRPr>
          </a:p>
          <a:p>
            <a:pPr marL="12700">
              <a:spcBef>
                <a:spcPts val="100"/>
              </a:spcBef>
            </a:pPr>
            <a:endParaRPr lang="en-US" sz="2800" b="1" spc="-60" dirty="0">
              <a:solidFill>
                <a:srgbClr val="104B7D"/>
              </a:solidFill>
              <a:latin typeface="Arial Black" panose="020B0A04020102020204" pitchFamily="34" charset="0"/>
              <a:cs typeface="Calibri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s-MX" sz="2000" b="1" spc="-60" dirty="0">
                <a:solidFill>
                  <a:srgbClr val="104B7D"/>
                </a:solidFill>
                <a:latin typeface="Arial Black" panose="020B0A04020102020204" pitchFamily="34" charset="0"/>
                <a:cs typeface="Calibri" pitchFamily="34" charset="0"/>
              </a:rPr>
              <a:t>Comité Asesor de Alcance Comunitario</a:t>
            </a:r>
          </a:p>
          <a:p>
            <a:pPr marL="12700">
              <a:spcBef>
                <a:spcPts val="100"/>
              </a:spcBef>
            </a:pPr>
            <a:r>
              <a:rPr lang="es-MX" sz="2000" b="1" spc="-60" dirty="0">
                <a:solidFill>
                  <a:srgbClr val="104B7D"/>
                </a:solidFill>
                <a:latin typeface="Arial Black" panose="020B0A04020102020204" pitchFamily="34" charset="0"/>
                <a:cs typeface="Calibri" pitchFamily="34" charset="0"/>
              </a:rPr>
              <a:t>8 de febrero de 2023</a:t>
            </a:r>
            <a:endParaRPr lang="es-MX" sz="2000" spc="-60" dirty="0">
              <a:solidFill>
                <a:srgbClr val="104B7D"/>
              </a:solidFill>
              <a:latin typeface="Arial Black" panose="020B0A04020102020204" pitchFamily="34" charset="0"/>
            </a:endParaRPr>
          </a:p>
          <a:p>
            <a:pPr marL="12700">
              <a:spcBef>
                <a:spcPts val="100"/>
              </a:spcBef>
            </a:pPr>
            <a:endParaRPr lang="en-US" sz="2800" spc="-60" dirty="0">
              <a:solidFill>
                <a:srgbClr val="104B7D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341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DE8159C-25EF-458A-AB3E-9CF5E925B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35815"/>
          </a:xfrm>
        </p:spPr>
        <p:txBody>
          <a:bodyPr>
            <a:normAutofit/>
          </a:bodyPr>
          <a:lstStyle/>
          <a:p>
            <a:r>
              <a:rPr lang="en-US" sz="4400" b="1" dirty="0" err="1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Interpretación</a:t>
            </a:r>
            <a:r>
              <a:rPr lang="en-US" sz="44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7FF940-0B95-41BD-908B-30FE2AED0E9C}"/>
              </a:ext>
            </a:extLst>
          </p:cNvPr>
          <p:cNvSpPr txBox="1">
            <a:spLocks/>
          </p:cNvSpPr>
          <p:nvPr/>
        </p:nvSpPr>
        <p:spPr>
          <a:xfrm>
            <a:off x="838199" y="2286000"/>
            <a:ext cx="10921409" cy="43593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75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Nirmala UI" panose="020B0502040204020203" pitchFamily="34" charset="0"/>
                <a:cs typeface="Arial" panose="020B0604020202020204" pitchFamily="34" charset="0"/>
              </a:rPr>
              <a:t>Seleccione un canal, inglés o español, haciendo clic en el símbolo del globo terráqueo en la parte de debajo de su pantalla. </a:t>
            </a:r>
          </a:p>
          <a:p>
            <a:endParaRPr lang="en-US" sz="32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br>
              <a:rPr lang="en-US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835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DE8159C-25EF-458A-AB3E-9CF5E925B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35815"/>
          </a:xfrm>
        </p:spPr>
        <p:txBody>
          <a:bodyPr>
            <a:normAutofit/>
          </a:bodyPr>
          <a:lstStyle/>
          <a:p>
            <a:r>
              <a:rPr lang="es-AR" sz="44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Bienvenida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7FF940-0B95-41BD-908B-30FE2AED0E9C}"/>
              </a:ext>
            </a:extLst>
          </p:cNvPr>
          <p:cNvSpPr txBox="1">
            <a:spLocks/>
          </p:cNvSpPr>
          <p:nvPr/>
        </p:nvSpPr>
        <p:spPr>
          <a:xfrm>
            <a:off x="838199" y="2055924"/>
            <a:ext cx="10878879" cy="428108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AR" sz="41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sz="4100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Presentaciones: nombre, organización o región que representa.</a:t>
            </a:r>
          </a:p>
          <a:p>
            <a:endParaRPr lang="es-AR" sz="41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sz="4100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 de rompe hielo: ¿Qué hace para relajarse o cuidarse durante períodos de alto estrés o gran carga de trabajo? </a:t>
            </a:r>
          </a:p>
          <a:p>
            <a:endParaRPr lang="en-US" sz="32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br>
              <a:rPr lang="en-US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2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DE8159C-25EF-458A-AB3E-9CF5E925B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AR" sz="44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Actualizaciones de DOR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7FF940-0B95-41BD-908B-30FE2AED0E9C}"/>
              </a:ext>
            </a:extLst>
          </p:cNvPr>
          <p:cNvSpPr txBox="1">
            <a:spLocks/>
          </p:cNvSpPr>
          <p:nvPr/>
        </p:nvSpPr>
        <p:spPr>
          <a:xfrm>
            <a:off x="967562" y="2055924"/>
            <a:ext cx="9654363" cy="4557527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77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77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Noticias del programa: </a:t>
            </a:r>
          </a:p>
          <a:p>
            <a:pPr marL="0" indent="0">
              <a:buNone/>
            </a:pPr>
            <a:r>
              <a:rPr lang="es-AR" sz="5900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¡Lanzamiento exitoso el 1 de febrero!</a:t>
            </a:r>
          </a:p>
          <a:p>
            <a:pPr marL="0" indent="0">
              <a:buNone/>
            </a:pPr>
            <a:endParaRPr lang="en-US" sz="40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AR" sz="7700" b="1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AR" sz="77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Actualización del sitio web</a:t>
            </a:r>
            <a:r>
              <a:rPr lang="en-US" sz="77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5500" dirty="0">
                <a:hlinkClick r:id="rId3"/>
              </a:rPr>
              <a:t>Home | Washington State Working Families Tax Credit</a:t>
            </a:r>
            <a:r>
              <a:rPr lang="en-US" sz="5500" dirty="0"/>
              <a:t> </a:t>
            </a:r>
          </a:p>
          <a:p>
            <a:r>
              <a:rPr lang="es-AR" sz="5500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Opciones para presentar la solicitud</a:t>
            </a:r>
          </a:p>
          <a:p>
            <a:r>
              <a:rPr lang="es-AR" sz="5500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 </a:t>
            </a:r>
          </a:p>
          <a:p>
            <a:pPr marL="0" indent="0">
              <a:buNone/>
            </a:pPr>
            <a:endParaRPr lang="en-US" sz="32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br>
              <a:rPr lang="en-US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734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DE8159C-25EF-458A-AB3E-9CF5E925B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endParaRPr lang="en-US" sz="4400" b="1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7FF940-0B95-41BD-908B-30FE2AED0E9C}"/>
              </a:ext>
            </a:extLst>
          </p:cNvPr>
          <p:cNvSpPr txBox="1">
            <a:spLocks/>
          </p:cNvSpPr>
          <p:nvPr/>
        </p:nvSpPr>
        <p:spPr>
          <a:xfrm>
            <a:off x="967562" y="2055924"/>
            <a:ext cx="9654363" cy="4557527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78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Solicitudes:</a:t>
            </a:r>
          </a:p>
          <a:p>
            <a:pPr marL="0" indent="0">
              <a:buNone/>
            </a:pPr>
            <a:endParaRPr lang="en-US" sz="7700" b="1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AR" sz="5300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Hasta el 7 de febrero, hemos recibido ¡más de 33,000 solicitudes!</a:t>
            </a:r>
          </a:p>
          <a:p>
            <a:pPr lvl="1"/>
            <a:r>
              <a:rPr lang="es-AR" sz="5300" dirty="0" err="1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MeF</a:t>
            </a:r>
            <a:r>
              <a:rPr lang="es-AR" sz="5300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17,969</a:t>
            </a:r>
          </a:p>
          <a:p>
            <a:pPr lvl="1"/>
            <a:r>
              <a:rPr lang="es-AR" sz="5300" dirty="0" err="1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MyDOR</a:t>
            </a:r>
            <a:r>
              <a:rPr lang="es-AR" sz="5300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15,192</a:t>
            </a:r>
          </a:p>
          <a:p>
            <a:pPr lvl="1"/>
            <a:r>
              <a:rPr lang="es-AR" sz="5300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Papel - 124</a:t>
            </a:r>
          </a:p>
          <a:p>
            <a:pPr marL="0" indent="0">
              <a:buNone/>
            </a:pPr>
            <a:endParaRPr lang="es-AR" sz="5300" dirty="0">
              <a:solidFill>
                <a:srgbClr val="1F497D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AR" sz="5300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Recibimos 1,535 solicitudes donde el solicitante principal era un declarante con ITIN, alrededor del 5% de nuestro número total.</a:t>
            </a:r>
            <a:endParaRPr lang="es-AR" sz="53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br>
              <a:rPr lang="en-US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651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DE8159C-25EF-458A-AB3E-9CF5E925B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5033"/>
            <a:ext cx="10251558" cy="1605516"/>
          </a:xfrm>
        </p:spPr>
        <p:txBody>
          <a:bodyPr>
            <a:normAutofit/>
          </a:bodyPr>
          <a:lstStyle/>
          <a:p>
            <a:r>
              <a:rPr lang="es-AR" sz="44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Actualizaciones de los miembros del comité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7FF940-0B95-41BD-908B-30FE2AED0E9C}"/>
              </a:ext>
            </a:extLst>
          </p:cNvPr>
          <p:cNvSpPr txBox="1">
            <a:spLocks/>
          </p:cNvSpPr>
          <p:nvPr/>
        </p:nvSpPr>
        <p:spPr>
          <a:xfrm>
            <a:off x="967563" y="2806995"/>
            <a:ext cx="9250326" cy="3806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s-AR" sz="2700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¿Qué actividades hicieron para apoyar el programa desde la última reunión?</a:t>
            </a:r>
          </a:p>
          <a:p>
            <a:pPr marL="0" indent="0" algn="l">
              <a:buNone/>
            </a:pPr>
            <a:r>
              <a:rPr lang="es-AR" sz="2700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¿Qué están oyendo acerca del programa dentro de sus comunidades?  </a:t>
            </a:r>
            <a:r>
              <a:rPr lang="es-A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endParaRPr lang="en-US" sz="32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br>
              <a:rPr lang="en-US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051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DE8159C-25EF-458A-AB3E-9CF5E925B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365125"/>
            <a:ext cx="11034823" cy="1835815"/>
          </a:xfrm>
        </p:spPr>
        <p:txBody>
          <a:bodyPr>
            <a:normAutofit/>
          </a:bodyPr>
          <a:lstStyle/>
          <a:p>
            <a:r>
              <a:rPr lang="es-AR" sz="44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 principal</a:t>
            </a:r>
            <a:br>
              <a:rPr lang="en-US" sz="44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b="1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7FF940-0B95-41BD-908B-30FE2AED0E9C}"/>
              </a:ext>
            </a:extLst>
          </p:cNvPr>
          <p:cNvSpPr txBox="1">
            <a:spLocks/>
          </p:cNvSpPr>
          <p:nvPr/>
        </p:nvSpPr>
        <p:spPr>
          <a:xfrm>
            <a:off x="914400" y="3429000"/>
            <a:ext cx="9473609" cy="2716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AR" sz="35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Revisar y aprobar el borrador del </a:t>
            </a:r>
            <a:r>
              <a:rPr lang="es-AR" sz="35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estatuto.</a:t>
            </a:r>
            <a:r>
              <a:rPr lang="es-AR" sz="35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AR" sz="35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643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DE8159C-25EF-458A-AB3E-9CF5E925B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365125"/>
            <a:ext cx="11034823" cy="1835815"/>
          </a:xfrm>
        </p:spPr>
        <p:txBody>
          <a:bodyPr>
            <a:normAutofit/>
          </a:bodyPr>
          <a:lstStyle/>
          <a:p>
            <a:r>
              <a:rPr lang="en-US" sz="4400" b="1" dirty="0" err="1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Próximos</a:t>
            </a:r>
            <a:r>
              <a:rPr lang="en-US" sz="44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pasos </a:t>
            </a:r>
            <a:br>
              <a:rPr lang="en-US" sz="44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b="1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7FF940-0B95-41BD-908B-30FE2AED0E9C}"/>
              </a:ext>
            </a:extLst>
          </p:cNvPr>
          <p:cNvSpPr txBox="1">
            <a:spLocks/>
          </p:cNvSpPr>
          <p:nvPr/>
        </p:nvSpPr>
        <p:spPr>
          <a:xfrm>
            <a:off x="744279" y="1956391"/>
            <a:ext cx="9930810" cy="4678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3600" dirty="0">
              <a:solidFill>
                <a:srgbClr val="002060"/>
              </a:solidFill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AR" sz="3600" dirty="0">
                <a:solidFill>
                  <a:srgbClr val="002060"/>
                </a:solidFill>
                <a:ea typeface="Calibri" panose="020F0502020204030204" pitchFamily="34" charset="0"/>
                <a:cs typeface="Segoe UI" panose="020B0502040204020203" pitchFamily="34" charset="0"/>
              </a:rPr>
              <a:t>¿De qué le gustaría tratar en las próximas reuniones con DOR?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3400" dirty="0">
              <a:solidFill>
                <a:srgbClr val="002060"/>
              </a:solidFill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br>
              <a:rPr lang="en-US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199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DE8159C-25EF-458A-AB3E-9CF5E925B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1084521"/>
            <a:ext cx="11419367" cy="1116419"/>
          </a:xfrm>
        </p:spPr>
        <p:txBody>
          <a:bodyPr>
            <a:normAutofit fontScale="90000"/>
          </a:bodyPr>
          <a:lstStyle/>
          <a:p>
            <a:br>
              <a:rPr lang="en-US" sz="54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54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49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Siga participando </a:t>
            </a:r>
            <a:br>
              <a:rPr lang="en-US" sz="44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400" b="1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7FF940-0B95-41BD-908B-30FE2AED0E9C}"/>
              </a:ext>
            </a:extLst>
          </p:cNvPr>
          <p:cNvSpPr txBox="1">
            <a:spLocks/>
          </p:cNvSpPr>
          <p:nvPr/>
        </p:nvSpPr>
        <p:spPr>
          <a:xfrm>
            <a:off x="453655" y="1839432"/>
            <a:ext cx="11419367" cy="479528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AR" sz="4500" dirty="0">
              <a:solidFill>
                <a:srgbClr val="174A7C"/>
              </a:solidFill>
            </a:endParaRPr>
          </a:p>
          <a:p>
            <a:r>
              <a:rPr lang="es-AR" sz="5100" dirty="0">
                <a:solidFill>
                  <a:srgbClr val="174A7C"/>
                </a:solidFill>
              </a:rPr>
              <a:t>Ayude a promover el WFTC y difundir información en sus comunidades y redes. Invite a los representantes de WFTC a hacer presentaciones. </a:t>
            </a:r>
          </a:p>
          <a:p>
            <a:pPr marL="0" indent="0">
              <a:buNone/>
            </a:pPr>
            <a:endParaRPr lang="es-AR" sz="5100" dirty="0">
              <a:solidFill>
                <a:srgbClr val="174A7C"/>
              </a:solidFill>
            </a:endParaRPr>
          </a:p>
          <a:p>
            <a:r>
              <a:rPr lang="es-AR" sz="5100" dirty="0">
                <a:solidFill>
                  <a:srgbClr val="174A7C"/>
                </a:solidFill>
              </a:rPr>
              <a:t>Familiarícese con el nuevo contenido del sitio web: </a:t>
            </a:r>
            <a:r>
              <a:rPr lang="es-AR" sz="5100" dirty="0">
                <a:hlinkClick r:id="rId3"/>
              </a:rPr>
              <a:t>workingfamiliescredit.wa.gov</a:t>
            </a:r>
            <a:r>
              <a:rPr lang="es-AR" sz="5100" dirty="0"/>
              <a:t> </a:t>
            </a:r>
          </a:p>
          <a:p>
            <a:pPr marL="0" indent="0">
              <a:buNone/>
            </a:pPr>
            <a:endParaRPr lang="es-AR" sz="5100" dirty="0">
              <a:solidFill>
                <a:srgbClr val="174A7C"/>
              </a:solidFill>
            </a:endParaRPr>
          </a:p>
          <a:p>
            <a:r>
              <a:rPr lang="es-AR" sz="5100" dirty="0">
                <a:solidFill>
                  <a:srgbClr val="174A7C"/>
                </a:solidFill>
              </a:rPr>
              <a:t>¿Preguntas? </a:t>
            </a:r>
          </a:p>
          <a:p>
            <a:pPr marL="0" indent="0">
              <a:buNone/>
            </a:pPr>
            <a:r>
              <a:rPr lang="es-AR" sz="5100" dirty="0">
                <a:solidFill>
                  <a:srgbClr val="174A7C"/>
                </a:solidFill>
              </a:rPr>
              <a:t>   Escriba </a:t>
            </a:r>
            <a:r>
              <a:rPr lang="en-US" sz="5100" dirty="0">
                <a:solidFill>
                  <a:srgbClr val="174A7C"/>
                </a:solidFill>
              </a:rPr>
              <a:t>a Kevin: </a:t>
            </a:r>
            <a:r>
              <a:rPr lang="en-US" sz="5100" dirty="0">
                <a:solidFill>
                  <a:srgbClr val="174A7C"/>
                </a:solidFill>
                <a:hlinkClick r:id="rId4"/>
              </a:rPr>
              <a:t>KevinD@dor.wa.gov</a:t>
            </a:r>
            <a:r>
              <a:rPr lang="en-US" sz="5100" dirty="0">
                <a:solidFill>
                  <a:srgbClr val="174A7C"/>
                </a:solidFill>
              </a:rPr>
              <a:t> o Perla: </a:t>
            </a:r>
            <a:r>
              <a:rPr lang="en-US" sz="5100" dirty="0">
                <a:solidFill>
                  <a:srgbClr val="174A7C"/>
                </a:solidFill>
                <a:hlinkClick r:id="rId5"/>
              </a:rPr>
              <a:t>PerlaG@dor.wa.gov</a:t>
            </a:r>
            <a:r>
              <a:rPr lang="en-US" sz="5100" dirty="0">
                <a:solidFill>
                  <a:srgbClr val="174A7C"/>
                </a:solidFill>
              </a:rPr>
              <a:t> </a:t>
            </a:r>
          </a:p>
          <a:p>
            <a:pPr marL="0" indent="0">
              <a:buNone/>
            </a:pPr>
            <a:br>
              <a:rPr lang="en-US" sz="5100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51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829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-9 DOR PPT Template" id="{D3F7B917-4EA6-C546-B880-1F563EBF73A1}" vid="{42331C85-D39C-7141-9C55-CBD9048AE8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2289</TotalTime>
  <Words>305</Words>
  <Application>Microsoft Office PowerPoint</Application>
  <PresentationFormat>Widescreen</PresentationFormat>
  <Paragraphs>76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Gill Sans MT</vt:lpstr>
      <vt:lpstr>Symbol</vt:lpstr>
      <vt:lpstr>Wingdings</vt:lpstr>
      <vt:lpstr>Office Theme</vt:lpstr>
      <vt:lpstr>PowerPoint Presentation</vt:lpstr>
      <vt:lpstr>Interpretación </vt:lpstr>
      <vt:lpstr>Bienvenida </vt:lpstr>
      <vt:lpstr>Actualizaciones de DOR</vt:lpstr>
      <vt:lpstr>PowerPoint Presentation</vt:lpstr>
      <vt:lpstr>Actualizaciones de los miembros del comité</vt:lpstr>
      <vt:lpstr>Tema principal </vt:lpstr>
      <vt:lpstr>Próximos pasos  </vt:lpstr>
      <vt:lpstr>  Siga participando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WFTC Slides-February 8, 2023 Outreach Advisory Committee, Spanish</dc:subject>
  <dc:creator>Washington State Department of Revenue</dc:creator>
  <cp:keywords>Working Families Tax Credit Outreach Advisory 2-8-23 Powerpoint - Spanish</cp:keywords>
  <cp:lastModifiedBy>Fulcher, Jane (DOR)</cp:lastModifiedBy>
  <cp:revision>53</cp:revision>
  <dcterms:created xsi:type="dcterms:W3CDTF">2020-02-04T19:06:11Z</dcterms:created>
  <dcterms:modified xsi:type="dcterms:W3CDTF">2023-02-13T15:33:27Z</dcterms:modified>
</cp:coreProperties>
</file>