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361" r:id="rId3"/>
    <p:sldId id="378" r:id="rId4"/>
    <p:sldId id="368" r:id="rId5"/>
    <p:sldId id="376" r:id="rId6"/>
    <p:sldId id="377" r:id="rId7"/>
    <p:sldId id="375" r:id="rId8"/>
    <p:sldId id="373" r:id="rId9"/>
    <p:sldId id="3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B7D"/>
    <a:srgbClr val="B0D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CBD68-70E1-41B7-8110-5A53C810D9EB}" v="4" dt="2023-02-08T22:24:19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4" autoAdjust="0"/>
    <p:restoredTop sz="78966" autoAdjust="0"/>
  </p:normalViewPr>
  <p:slideViewPr>
    <p:cSldViewPr snapToGrid="0" snapToObjects="1">
      <p:cViewPr varScale="1">
        <p:scale>
          <a:sx n="90" d="100"/>
          <a:sy n="90" d="100"/>
        </p:scale>
        <p:origin x="69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400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500F8-C9D7-0145-8EDA-4BE9820FB474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1294E-3AF3-E849-AEDA-8C49D55EE5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64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69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15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4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54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20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00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00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552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91294E-3AF3-E849-AEDA-8C49D55EE5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5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epartment of revenue logo.">
            <a:extLst>
              <a:ext uri="{FF2B5EF4-FFF2-40B4-BE49-F238E27FC236}">
                <a16:creationId xmlns:a16="http://schemas.microsoft.com/office/drawing/2014/main" id="{FC823220-4715-2C4A-8136-64880F23C3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0">
            <a:noFill/>
          </a:ln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D654D-C897-C840-A868-5518CC7F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9D4BC-5A9F-6B42-A47F-23BE08A7C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92E38-3109-AD4B-890C-BD827856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3893EE45-748F-764F-84F2-CCD7615C7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9409" y="3545010"/>
            <a:ext cx="5943600" cy="929822"/>
          </a:xfrm>
        </p:spPr>
        <p:txBody>
          <a:bodyPr anchor="b" anchorCtr="0">
            <a:normAutofit/>
          </a:bodyPr>
          <a:lstStyle>
            <a:lvl1pPr>
              <a:defRPr sz="36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BA76283-4346-2445-B87D-06001C19585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99408" y="4481866"/>
            <a:ext cx="5943600" cy="401892"/>
          </a:xfrm>
        </p:spPr>
        <p:txBody>
          <a:bodyPr anchor="b" anchorCtr="0">
            <a:noAutofit/>
          </a:bodyPr>
          <a:lstStyle>
            <a:lvl1pPr marL="0" indent="0">
              <a:buNone/>
              <a:defRPr sz="24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pPr lvl="0"/>
            <a:r>
              <a:rPr lang="en-US" dirty="0"/>
              <a:t>Click to edit subtitle text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41F29364-FBD7-EF46-94A5-1316BE4D19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99407" y="4890792"/>
            <a:ext cx="5943600" cy="48846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</a:lstStyle>
          <a:p>
            <a:pPr lvl="0"/>
            <a:r>
              <a:rPr lang="en-US" dirty="0"/>
              <a:t>Click to edit Presenter’s name(s), Date</a:t>
            </a:r>
          </a:p>
        </p:txBody>
      </p:sp>
    </p:spTree>
    <p:extLst>
      <p:ext uri="{BB962C8B-B14F-4D97-AF65-F5344CB8AC3E}">
        <p14:creationId xmlns:p14="http://schemas.microsoft.com/office/powerpoint/2010/main" val="42238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12702-07CE-3A40-95BB-6E5AAA40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4CCDC-91E2-B34F-9A9D-3CBE083F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9EEEA-D0C7-444A-B170-C578D87B9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41DC1-34DC-FF43-870C-E59DB22DE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BA868-8090-C34C-AABE-2543E5365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D25ED-07B8-7E4B-8C7A-E11D481E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7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kk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6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0CCC-64D5-0E4A-8400-E3CBF2E8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3AE307-3C22-A842-8AFE-803A390F0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3D6417-EA93-AE42-887C-A4970DC780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6A62A-3589-D64A-8315-DFACEDCC8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81DC7-AD5F-7243-AACB-368298AFA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C72FA-565B-A445-8C65-7980C0EDF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42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C680-4F42-564C-A994-726359126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E9D08-43BE-D842-8749-24C0ADF57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68727B-53FE-C146-8094-12544AAE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DEF95-D862-3F4E-98AA-96B09079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7B42B-1913-B340-8060-F475E896F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18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D5872-C1D4-FE4E-921A-1E614FFA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F89743-8E61-1B44-9175-1EF1708B7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EBC82-A1A7-894D-8DB1-6643989D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A7BF3-38F4-A148-AAB6-83D27622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0F49E-8763-A445-8695-3A0420A9F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1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6287" cy="4351338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35912-49BC-D046-AC41-70202F770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0FD05-1869-D945-98EB-24438859A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26287" cy="435133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A4F5C-3BB4-E04A-89BE-52DFCE16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FBB4-EF10-BD47-B2FC-D2314A57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30B2F-3A59-814C-BB7E-71E209E92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33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48D2D-899C-0B4F-A634-0E834416E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545FE-3058-AE43-9E72-C3AC4A489C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FB660-C6DC-0B4C-873E-56EC85D2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8EDC53-A89D-504E-9F8E-B2F6F82AE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B9E1C-843B-5C43-B93B-52E2DD4B4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307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5D0AB-6171-A946-BABB-14571713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BD61E2-FC38-EB43-B144-A70DBF14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3C270-48F7-0A45-8A24-520F0472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C5817-2754-0647-AD0A-4FBFEFF0D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6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AB01C-C633-4F4D-94FF-F6FB189C2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1D79E-0530-4849-83EA-6A7C4D837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198156-9BA7-DE4D-B3E1-FE5467071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9333B9-4A2F-904C-A2A2-932C4E14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A17B9-DC8C-D342-8102-A2F804156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A69FC3-AD4D-534F-8886-E8B4DC189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34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1D6B3-0A79-EF44-B13C-1BA2AD7CF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40C06-2899-0242-ABBA-54B425B74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D207FE-B772-C843-8B7D-3DEC5FAA2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A0220-C2F5-024F-B522-A19738F9B1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C15A5-A015-6040-B414-F000C9733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D5FE52-68B3-AB47-BAD3-B632FB38B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842D1-F1FB-2D4F-BC20-E0960E0E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DAB5AC-8383-D449-8C6C-8C12F80C6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6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EEE2E-59B7-B744-8241-5EAA9B25B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0A07F-8B6B-C64E-904F-034A53AF7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DA435-94EF-0F4A-A331-30E342BDE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31C37-88EC-3240-BA65-CD2B937B0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5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937975-090B-674D-BD40-DC2D2633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850033-AC4F-F443-9C1F-09D16A42B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2073D-4F2F-0941-AB50-082BE7196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2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2E81153-2822-6441-A541-6D72F234DAE8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0"/>
            <a:ext cx="12192000" cy="16383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D5CFB5-AEF6-2141-B596-F9DB7EE9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2A1C1-C231-4140-8113-01B923CB7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A1AC5E-16F5-0E41-9B93-D471044B1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85024-AD4B-C64C-8373-854260E55D43}" type="datetimeFigureOut">
              <a:rPr lang="en-US" smtClean="0"/>
              <a:t>02/13/2023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AF865-C908-824C-828C-2ED8262B9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6EA40-C80C-C046-AC96-9DEB5E92C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4BC8-BAF9-B944-A4DF-766F7D3B4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7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2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61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Gill Sans MT" panose="020B0502020104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ingfamiliescredit.wa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orkingfamiliescredit.wa.gov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erlaG@dor.wa.gov" TargetMode="External"/><Relationship Id="rId4" Type="http://schemas.openxmlformats.org/officeDocument/2006/relationships/hyperlink" Target="mailto:KevinD@dor.w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erson carrying a person on his back&#10;&#10;Description automatically generated with medium confidence">
            <a:extLst>
              <a:ext uri="{FF2B5EF4-FFF2-40B4-BE49-F238E27FC236}">
                <a16:creationId xmlns:a16="http://schemas.microsoft.com/office/drawing/2014/main" id="{02B6E861-37F0-4640-BA89-12413060427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" y="0"/>
            <a:ext cx="12188952" cy="6858000"/>
          </a:xfrm>
          <a:prstGeom prst="rect">
            <a:avLst/>
          </a:prstGeom>
        </p:spPr>
      </p:pic>
      <p:sp>
        <p:nvSpPr>
          <p:cNvPr id="9" name="object 2">
            <a:extLst>
              <a:ext uri="{FF2B5EF4-FFF2-40B4-BE49-F238E27FC236}">
                <a16:creationId xmlns:a16="http://schemas.microsoft.com/office/drawing/2014/main" id="{9CDD6904-58C3-4A57-B58E-BC2BFBC1BD9A}"/>
              </a:ext>
            </a:extLst>
          </p:cNvPr>
          <p:cNvSpPr txBox="1">
            <a:spLocks/>
          </p:cNvSpPr>
          <p:nvPr/>
        </p:nvSpPr>
        <p:spPr>
          <a:xfrm>
            <a:off x="382771" y="194268"/>
            <a:ext cx="9431079" cy="3234732"/>
          </a:xfrm>
          <a:prstGeom prst="rect">
            <a:avLst/>
          </a:prstGeom>
        </p:spPr>
        <p:txBody>
          <a:bodyPr vert="horz" wrap="square" lIns="0" tIns="12700" rIns="0" bIns="0" rtlCol="0" anchor="b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b="1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WASHINGTON STATE </a:t>
            </a:r>
            <a:br>
              <a:rPr lang="en-US" b="1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</a:br>
            <a:r>
              <a:rPr lang="en-US" b="1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Working Families Tax Credit </a:t>
            </a:r>
          </a:p>
          <a:p>
            <a:pPr marL="12700">
              <a:spcBef>
                <a:spcPts val="100"/>
              </a:spcBef>
            </a:pPr>
            <a:endParaRPr lang="en-US" b="1" spc="-60" dirty="0">
              <a:solidFill>
                <a:srgbClr val="104B7D"/>
              </a:solidFill>
              <a:latin typeface="Arial Black" panose="020B0A04020102020204" pitchFamily="34" charset="0"/>
              <a:cs typeface="Calibri" pitchFamily="34" charset="0"/>
            </a:endParaRPr>
          </a:p>
          <a:p>
            <a:pPr marL="12700">
              <a:spcBef>
                <a:spcPts val="100"/>
              </a:spcBef>
            </a:pPr>
            <a:endParaRPr lang="en-US" b="1" spc="-60" dirty="0">
              <a:solidFill>
                <a:srgbClr val="104B7D"/>
              </a:solidFill>
              <a:latin typeface="Arial Black" panose="020B0A04020102020204" pitchFamily="34" charset="0"/>
              <a:cs typeface="Calibri" pitchFamily="34" charset="0"/>
            </a:endParaRPr>
          </a:p>
          <a:p>
            <a:pPr marL="12700">
              <a:spcBef>
                <a:spcPts val="100"/>
              </a:spcBef>
            </a:pPr>
            <a:endParaRPr lang="en-US" sz="2800" b="1" spc="-60" dirty="0">
              <a:solidFill>
                <a:srgbClr val="104B7D"/>
              </a:solidFill>
              <a:latin typeface="Arial Black" panose="020B0A04020102020204" pitchFamily="34" charset="0"/>
              <a:cs typeface="Calibri" pitchFamily="34" charset="0"/>
            </a:endParaRPr>
          </a:p>
          <a:p>
            <a:pPr marL="12700">
              <a:spcBef>
                <a:spcPts val="100"/>
              </a:spcBef>
            </a:pPr>
            <a:r>
              <a:rPr lang="en-US" sz="2800" b="1" spc="-60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Outreach Advisory Committee</a:t>
            </a:r>
          </a:p>
          <a:p>
            <a:pPr marL="12700">
              <a:spcBef>
                <a:spcPts val="100"/>
              </a:spcBef>
            </a:pPr>
            <a:r>
              <a:rPr lang="en-US" sz="2800" b="1" spc="-60" dirty="0">
                <a:solidFill>
                  <a:srgbClr val="104B7D"/>
                </a:solidFill>
                <a:latin typeface="Arial Black" panose="020B0A04020102020204" pitchFamily="34" charset="0"/>
                <a:cs typeface="Calibri" pitchFamily="34" charset="0"/>
              </a:rPr>
              <a:t>February 8, 2023</a:t>
            </a:r>
            <a:endParaRPr lang="en-US" sz="2800" spc="-60" dirty="0">
              <a:solidFill>
                <a:srgbClr val="104B7D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4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8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Interpretation- </a:t>
            </a:r>
            <a:r>
              <a:rPr lang="en-US" sz="4400" b="1" dirty="0" err="1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Interpretación</a:t>
            </a:r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838199" y="2286000"/>
            <a:ext cx="10921409" cy="4359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5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800" dirty="0">
                <a:solidFill>
                  <a:srgbClr val="002060"/>
                </a:solidFill>
                <a:latin typeface="Arial" panose="020B0604020202020204" pitchFamily="34" charset="0"/>
                <a:ea typeface="Nirmala UI" panose="020B0502040204020203" pitchFamily="34" charset="0"/>
                <a:cs typeface="Arial" panose="020B0604020202020204" pitchFamily="34" charset="0"/>
              </a:rPr>
              <a:t>Please click on the globe icon at the bottom of your screen to select a</a:t>
            </a:r>
            <a:r>
              <a:rPr lang="en-US" sz="9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Nirmala UI" panose="020B0502040204020203" pitchFamily="34" charset="0"/>
                <a:cs typeface="Arial" panose="020B0604020202020204" pitchFamily="34" charset="0"/>
              </a:rPr>
              <a:t> channel, either English or Spanish.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800" dirty="0">
              <a:solidFill>
                <a:srgbClr val="002060"/>
              </a:solidFill>
              <a:effectLst/>
              <a:latin typeface="Arial" panose="020B0604020202020204" pitchFamily="34" charset="0"/>
              <a:ea typeface="Nirmala UI" panose="020B0502040204020203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s-MX" sz="9800" dirty="0">
              <a:solidFill>
                <a:srgbClr val="002060"/>
              </a:solidFill>
              <a:effectLst/>
              <a:latin typeface="Arial" panose="020B0604020202020204" pitchFamily="34" charset="0"/>
              <a:ea typeface="Nirmala UI" panose="020B0502040204020203" pitchFamily="34" charset="0"/>
              <a:cs typeface="Arial" panose="020B0604020202020204" pitchFamily="34" charset="0"/>
            </a:endParaRP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9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Nirmala UI" panose="020B0502040204020203" pitchFamily="34" charset="0"/>
                <a:cs typeface="Arial" panose="020B0604020202020204" pitchFamily="34" charset="0"/>
              </a:rPr>
              <a:t>Seleccione un canal, inglés o español, haciendo clic en el símbolo del globo terráqueo en la parte de debajo de su pantalla. </a:t>
            </a:r>
          </a:p>
          <a:p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35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358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838199" y="2055924"/>
            <a:ext cx="10878879" cy="4281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 introductions: name, organization or region represented.</a:t>
            </a:r>
          </a:p>
          <a:p>
            <a:endParaRPr lang="en-US" sz="4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Icebreaker: what do you do to relax or care for yourself during periods of high stress/big workload? </a:t>
            </a:r>
          </a:p>
          <a:p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2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News from DOR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2" y="2055924"/>
            <a:ext cx="9654363" cy="4557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updates: </a:t>
            </a:r>
          </a:p>
          <a:p>
            <a:pPr marL="0" indent="0">
              <a:buNone/>
            </a:pPr>
            <a:r>
              <a:rPr lang="en-US" sz="59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Successful launch on Feb 1!</a:t>
            </a:r>
          </a:p>
          <a:p>
            <a:pPr marL="0" indent="0">
              <a:buNone/>
            </a:pPr>
            <a:endParaRPr lang="en-US" sz="40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77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77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Website update:</a:t>
            </a:r>
          </a:p>
          <a:p>
            <a:pPr marL="0" indent="0">
              <a:buNone/>
            </a:pPr>
            <a:r>
              <a:rPr lang="en-US" sz="5500" dirty="0">
                <a:hlinkClick r:id="rId3"/>
              </a:rPr>
              <a:t>Home | Washington State Working Families Tax Credit</a:t>
            </a:r>
            <a:r>
              <a:rPr lang="en-US" sz="5500" dirty="0"/>
              <a:t> </a:t>
            </a:r>
          </a:p>
          <a:p>
            <a:r>
              <a:rPr lang="en-US" sz="55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Apply options</a:t>
            </a:r>
          </a:p>
          <a:p>
            <a:r>
              <a:rPr lang="en-US" sz="55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</a:t>
            </a: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734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endParaRPr lang="en-US" sz="44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2" y="2055924"/>
            <a:ext cx="9654363" cy="455752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7800" b="1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Applications</a:t>
            </a:r>
            <a:r>
              <a:rPr lang="en-US" sz="78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sz="77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of February 7, we had received over 33,000 applications!</a:t>
            </a:r>
          </a:p>
          <a:p>
            <a:pPr lvl="1"/>
            <a:r>
              <a:rPr lang="en-US" sz="5300" dirty="0" err="1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MeF</a:t>
            </a:r>
            <a:r>
              <a:rPr lang="en-US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17,969</a:t>
            </a:r>
          </a:p>
          <a:p>
            <a:pPr lvl="1"/>
            <a:r>
              <a:rPr lang="en-US" sz="5300" dirty="0" err="1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MyDOR</a:t>
            </a:r>
            <a:r>
              <a:rPr lang="en-US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15,192</a:t>
            </a:r>
          </a:p>
          <a:p>
            <a:pPr lvl="1"/>
            <a:r>
              <a:rPr lang="en-US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Paper - 124</a:t>
            </a:r>
          </a:p>
          <a:p>
            <a:pPr marL="0" indent="0">
              <a:buNone/>
            </a:pPr>
            <a:r>
              <a:rPr lang="en-US" sz="53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had 1,535 applications submitted where the primary applicant was an ITIN filer, about 5% of our total number.</a:t>
            </a:r>
            <a:endParaRPr lang="en-US" sz="53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51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5033"/>
            <a:ext cx="10251558" cy="160551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Updates from committee members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67563" y="2806995"/>
            <a:ext cx="9250326" cy="3806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27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 activities to support program since last meeting?</a:t>
            </a:r>
          </a:p>
          <a:p>
            <a:pPr marL="0" indent="0" algn="l">
              <a:buNone/>
            </a:pPr>
            <a:r>
              <a:rPr lang="en-US" sz="2700" dirty="0">
                <a:solidFill>
                  <a:srgbClr val="1F497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you hearing about the program within your communities? 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	</a:t>
            </a:r>
          </a:p>
          <a:p>
            <a:pPr marL="0" indent="0">
              <a:buNone/>
            </a:pPr>
            <a:endParaRPr lang="en-US" sz="32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051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65125"/>
            <a:ext cx="11034823" cy="18358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Business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914400" y="3429000"/>
            <a:ext cx="9473609" cy="2716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Discuss </a:t>
            </a:r>
            <a:r>
              <a:rPr lang="en-US" sz="350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approve charter </a:t>
            </a:r>
            <a:r>
              <a:rPr lang="en-US" sz="35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draft. </a:t>
            </a:r>
            <a:endParaRPr lang="en-US" sz="35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4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365125"/>
            <a:ext cx="11034823" cy="183581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744279" y="1956391"/>
            <a:ext cx="9930810" cy="4678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600" dirty="0">
              <a:solidFill>
                <a:srgbClr val="002060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002060"/>
                </a:solidFill>
                <a:ea typeface="Calibri" panose="020F0502020204030204" pitchFamily="34" charset="0"/>
                <a:cs typeface="Segoe UI" panose="020B0502040204020203" pitchFamily="34" charset="0"/>
              </a:rPr>
              <a:t>What would you like to hear from DOR at future meetings?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3400" dirty="0">
              <a:solidFill>
                <a:srgbClr val="002060"/>
              </a:solidFill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9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DE8159C-25EF-458A-AB3E-9CF5E925B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77" y="1084521"/>
            <a:ext cx="11419367" cy="1116419"/>
          </a:xfrm>
        </p:spPr>
        <p:txBody>
          <a:bodyPr>
            <a:normAutofit fontScale="90000"/>
          </a:bodyPr>
          <a:lstStyle/>
          <a:p>
            <a:br>
              <a:rPr lang="en-US" sz="5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54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900" b="1" dirty="0">
                <a:solidFill>
                  <a:srgbClr val="174A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 involved</a:t>
            </a:r>
            <a:br>
              <a:rPr lang="en-US" sz="4400" b="1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b="1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7FF940-0B95-41BD-908B-30FE2AED0E9C}"/>
              </a:ext>
            </a:extLst>
          </p:cNvPr>
          <p:cNvSpPr txBox="1">
            <a:spLocks/>
          </p:cNvSpPr>
          <p:nvPr/>
        </p:nvSpPr>
        <p:spPr>
          <a:xfrm>
            <a:off x="453655" y="1839432"/>
            <a:ext cx="11419367" cy="479528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500" dirty="0">
              <a:solidFill>
                <a:srgbClr val="174A7C"/>
              </a:solidFill>
            </a:endParaRPr>
          </a:p>
          <a:p>
            <a:r>
              <a:rPr lang="en-US" sz="5100" dirty="0">
                <a:solidFill>
                  <a:srgbClr val="174A7C"/>
                </a:solidFill>
              </a:rPr>
              <a:t>Help promote WFTC and drive awareness among your communities and networks. Invite WFTC representatives to do presentations. </a:t>
            </a:r>
          </a:p>
          <a:p>
            <a:pPr marL="0" indent="0">
              <a:buNone/>
            </a:pPr>
            <a:endParaRPr lang="en-US" sz="5100" dirty="0">
              <a:solidFill>
                <a:srgbClr val="174A7C"/>
              </a:solidFill>
            </a:endParaRPr>
          </a:p>
          <a:p>
            <a:r>
              <a:rPr lang="en-US" sz="5100" dirty="0">
                <a:solidFill>
                  <a:srgbClr val="174A7C"/>
                </a:solidFill>
              </a:rPr>
              <a:t>Get familiar with the  new website content: </a:t>
            </a:r>
            <a:r>
              <a:rPr lang="en-US" sz="5100" dirty="0">
                <a:hlinkClick r:id="rId3"/>
              </a:rPr>
              <a:t>workingfamiliescredit.wa.gov</a:t>
            </a:r>
            <a:r>
              <a:rPr lang="en-US" sz="5100" dirty="0"/>
              <a:t> </a:t>
            </a:r>
          </a:p>
          <a:p>
            <a:pPr marL="0" indent="0">
              <a:buNone/>
            </a:pPr>
            <a:endParaRPr lang="en-US" sz="5100" dirty="0">
              <a:solidFill>
                <a:srgbClr val="174A7C"/>
              </a:solidFill>
            </a:endParaRPr>
          </a:p>
          <a:p>
            <a:r>
              <a:rPr lang="en-US" sz="5100" dirty="0">
                <a:solidFill>
                  <a:srgbClr val="174A7C"/>
                </a:solidFill>
              </a:rPr>
              <a:t>Questions?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174A7C"/>
                </a:solidFill>
              </a:rPr>
              <a:t>   Reach out to Kevin: </a:t>
            </a:r>
            <a:r>
              <a:rPr lang="en-US" sz="5100" dirty="0">
                <a:solidFill>
                  <a:srgbClr val="174A7C"/>
                </a:solidFill>
                <a:hlinkClick r:id="rId4"/>
              </a:rPr>
              <a:t>KevinD@dor.wa.gov</a:t>
            </a:r>
            <a:r>
              <a:rPr lang="en-US" sz="5100" dirty="0">
                <a:solidFill>
                  <a:srgbClr val="174A7C"/>
                </a:solidFill>
              </a:rPr>
              <a:t> or Perla: </a:t>
            </a:r>
            <a:r>
              <a:rPr lang="en-US" sz="5100" dirty="0">
                <a:solidFill>
                  <a:srgbClr val="174A7C"/>
                </a:solidFill>
                <a:hlinkClick r:id="rId5"/>
              </a:rPr>
              <a:t>PerlaG@dor.wa.gov</a:t>
            </a:r>
            <a:r>
              <a:rPr lang="en-US" sz="5100" dirty="0">
                <a:solidFill>
                  <a:srgbClr val="174A7C"/>
                </a:solidFill>
              </a:rPr>
              <a:t> </a:t>
            </a:r>
          </a:p>
          <a:p>
            <a:pPr marL="0" indent="0">
              <a:buNone/>
            </a:pPr>
            <a:br>
              <a:rPr lang="en-US" sz="5100" dirty="0">
                <a:solidFill>
                  <a:srgbClr val="104B7D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5100" dirty="0">
              <a:solidFill>
                <a:srgbClr val="104B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82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-9 DOR PPT Template" id="{D3F7B917-4EA6-C546-B880-1F563EBF73A1}" vid="{42331C85-D39C-7141-9C55-CBD9048AE8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1875</TotalTime>
  <Words>299</Words>
  <Application>Microsoft Office PowerPoint</Application>
  <PresentationFormat>Widescreen</PresentationFormat>
  <Paragraphs>79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Gill Sans MT</vt:lpstr>
      <vt:lpstr>Symbol</vt:lpstr>
      <vt:lpstr>Wingdings</vt:lpstr>
      <vt:lpstr>Office Theme</vt:lpstr>
      <vt:lpstr>PowerPoint Presentation</vt:lpstr>
      <vt:lpstr>Interpretation- Interpretación </vt:lpstr>
      <vt:lpstr>Welcome</vt:lpstr>
      <vt:lpstr>News from DOR</vt:lpstr>
      <vt:lpstr>PowerPoint Presentation</vt:lpstr>
      <vt:lpstr>Updates from committee members</vt:lpstr>
      <vt:lpstr>Main Business </vt:lpstr>
      <vt:lpstr>Next Steps </vt:lpstr>
      <vt:lpstr>  Stay involved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WFTC_Slides-February 8, 2023 Outreach Advisory Committee, English</dc:title>
  <dc:subject>Working Families Tax Credit Outreach Advisory 2-8-23 Powerpoint-English</dc:subject>
  <dc:creator>Washington State Department of Revenue</dc:creator>
  <cp:keywords>Working Families Tax Credit Outreach Advisory 2-8-23 Powerpoint-English</cp:keywords>
  <cp:lastModifiedBy>Fulcher, Jane (DOR)</cp:lastModifiedBy>
  <cp:revision>53</cp:revision>
  <dcterms:created xsi:type="dcterms:W3CDTF">2020-02-04T19:06:11Z</dcterms:created>
  <dcterms:modified xsi:type="dcterms:W3CDTF">2023-02-13T15:30:52Z</dcterms:modified>
</cp:coreProperties>
</file>